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78" y="2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B6B721-F063-40A6-A239-70E7325C4632}" type="datetimeFigureOut">
              <a:rPr lang="ru-RU" smtClean="0"/>
              <a:t>10.11.2017</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9337DE-2C11-46EB-901B-1F439C6B3898}" type="slidenum">
              <a:rPr lang="ru-RU" smtClean="0"/>
              <a:t>‹#›</a:t>
            </a:fld>
            <a:endParaRPr lang="ru-RU"/>
          </a:p>
        </p:txBody>
      </p:sp>
    </p:spTree>
    <p:extLst>
      <p:ext uri="{BB962C8B-B14F-4D97-AF65-F5344CB8AC3E}">
        <p14:creationId xmlns:p14="http://schemas.microsoft.com/office/powerpoint/2010/main" val="28594519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64D7A6F-DB46-404B-9152-222FFEA9ACC6}" type="datetimeFigureOut">
              <a:rPr lang="ru-RU" smtClean="0"/>
              <a:t>10.11.2017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BC7CE56-4B65-42E6-8780-8D74BD912AEB}" type="slidenum">
              <a:rPr lang="ru-RU" smtClean="0"/>
              <a:t>‹#›</a:t>
            </a:fld>
            <a:endParaRPr lang="ru-RU"/>
          </a:p>
        </p:txBody>
      </p:sp>
    </p:spTree>
    <p:extLst>
      <p:ext uri="{BB962C8B-B14F-4D97-AF65-F5344CB8AC3E}">
        <p14:creationId xmlns:p14="http://schemas.microsoft.com/office/powerpoint/2010/main" val="10837458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64D7A6F-DB46-404B-9152-222FFEA9ACC6}" type="datetimeFigureOut">
              <a:rPr lang="ru-RU" smtClean="0"/>
              <a:t>10.11.2017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BC7CE56-4B65-42E6-8780-8D74BD912AEB}" type="slidenum">
              <a:rPr lang="ru-RU" smtClean="0"/>
              <a:t>‹#›</a:t>
            </a:fld>
            <a:endParaRPr lang="ru-RU"/>
          </a:p>
        </p:txBody>
      </p:sp>
    </p:spTree>
    <p:extLst>
      <p:ext uri="{BB962C8B-B14F-4D97-AF65-F5344CB8AC3E}">
        <p14:creationId xmlns:p14="http://schemas.microsoft.com/office/powerpoint/2010/main" val="9133796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64D7A6F-DB46-404B-9152-222FFEA9ACC6}" type="datetimeFigureOut">
              <a:rPr lang="ru-RU" smtClean="0"/>
              <a:t>10.11.2017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BC7CE56-4B65-42E6-8780-8D74BD912AEB}" type="slidenum">
              <a:rPr lang="ru-RU" smtClean="0"/>
              <a:t>‹#›</a:t>
            </a:fld>
            <a:endParaRPr lang="ru-RU"/>
          </a:p>
        </p:txBody>
      </p:sp>
    </p:spTree>
    <p:extLst>
      <p:ext uri="{BB962C8B-B14F-4D97-AF65-F5344CB8AC3E}">
        <p14:creationId xmlns:p14="http://schemas.microsoft.com/office/powerpoint/2010/main" val="2091340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64D7A6F-DB46-404B-9152-222FFEA9ACC6}" type="datetimeFigureOut">
              <a:rPr lang="ru-RU" smtClean="0"/>
              <a:t>10.11.2017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BC7CE56-4B65-42E6-8780-8D74BD912AEB}" type="slidenum">
              <a:rPr lang="ru-RU" smtClean="0"/>
              <a:t>‹#›</a:t>
            </a:fld>
            <a:endParaRPr lang="ru-RU"/>
          </a:p>
        </p:txBody>
      </p:sp>
    </p:spTree>
    <p:extLst>
      <p:ext uri="{BB962C8B-B14F-4D97-AF65-F5344CB8AC3E}">
        <p14:creationId xmlns:p14="http://schemas.microsoft.com/office/powerpoint/2010/main" val="2130876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64D7A6F-DB46-404B-9152-222FFEA9ACC6}" type="datetimeFigureOut">
              <a:rPr lang="ru-RU" smtClean="0"/>
              <a:t>10.11.2017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BC7CE56-4B65-42E6-8780-8D74BD912AEB}" type="slidenum">
              <a:rPr lang="ru-RU" smtClean="0"/>
              <a:t>‹#›</a:t>
            </a:fld>
            <a:endParaRPr lang="ru-RU"/>
          </a:p>
        </p:txBody>
      </p:sp>
    </p:spTree>
    <p:extLst>
      <p:ext uri="{BB962C8B-B14F-4D97-AF65-F5344CB8AC3E}">
        <p14:creationId xmlns:p14="http://schemas.microsoft.com/office/powerpoint/2010/main" val="42536824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64D7A6F-DB46-404B-9152-222FFEA9ACC6}" type="datetimeFigureOut">
              <a:rPr lang="ru-RU" smtClean="0"/>
              <a:t>10.11.2017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BC7CE56-4B65-42E6-8780-8D74BD912AEB}" type="slidenum">
              <a:rPr lang="ru-RU" smtClean="0"/>
              <a:t>‹#›</a:t>
            </a:fld>
            <a:endParaRPr lang="ru-RU"/>
          </a:p>
        </p:txBody>
      </p:sp>
    </p:spTree>
    <p:extLst>
      <p:ext uri="{BB962C8B-B14F-4D97-AF65-F5344CB8AC3E}">
        <p14:creationId xmlns:p14="http://schemas.microsoft.com/office/powerpoint/2010/main" val="3247734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64D7A6F-DB46-404B-9152-222FFEA9ACC6}" type="datetimeFigureOut">
              <a:rPr lang="ru-RU" smtClean="0"/>
              <a:t>10.11.2017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BC7CE56-4B65-42E6-8780-8D74BD912AEB}" type="slidenum">
              <a:rPr lang="ru-RU" smtClean="0"/>
              <a:t>‹#›</a:t>
            </a:fld>
            <a:endParaRPr lang="ru-RU"/>
          </a:p>
        </p:txBody>
      </p:sp>
    </p:spTree>
    <p:extLst>
      <p:ext uri="{BB962C8B-B14F-4D97-AF65-F5344CB8AC3E}">
        <p14:creationId xmlns:p14="http://schemas.microsoft.com/office/powerpoint/2010/main" val="32135187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64D7A6F-DB46-404B-9152-222FFEA9ACC6}" type="datetimeFigureOut">
              <a:rPr lang="ru-RU" smtClean="0"/>
              <a:t>10.11.2017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BC7CE56-4B65-42E6-8780-8D74BD912AEB}" type="slidenum">
              <a:rPr lang="ru-RU" smtClean="0"/>
              <a:t>‹#›</a:t>
            </a:fld>
            <a:endParaRPr lang="ru-RU"/>
          </a:p>
        </p:txBody>
      </p:sp>
    </p:spTree>
    <p:extLst>
      <p:ext uri="{BB962C8B-B14F-4D97-AF65-F5344CB8AC3E}">
        <p14:creationId xmlns:p14="http://schemas.microsoft.com/office/powerpoint/2010/main" val="1085939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64D7A6F-DB46-404B-9152-222FFEA9ACC6}" type="datetimeFigureOut">
              <a:rPr lang="ru-RU" smtClean="0"/>
              <a:t>10.11.2017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BC7CE56-4B65-42E6-8780-8D74BD912AEB}" type="slidenum">
              <a:rPr lang="ru-RU" smtClean="0"/>
              <a:t>‹#›</a:t>
            </a:fld>
            <a:endParaRPr lang="ru-RU"/>
          </a:p>
        </p:txBody>
      </p:sp>
    </p:spTree>
    <p:extLst>
      <p:ext uri="{BB962C8B-B14F-4D97-AF65-F5344CB8AC3E}">
        <p14:creationId xmlns:p14="http://schemas.microsoft.com/office/powerpoint/2010/main" val="36423679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C64D7A6F-DB46-404B-9152-222FFEA9ACC6}" type="datetimeFigureOut">
              <a:rPr lang="ru-RU" smtClean="0"/>
              <a:t>10.11.2017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BC7CE56-4B65-42E6-8780-8D74BD912AEB}" type="slidenum">
              <a:rPr lang="ru-RU" smtClean="0"/>
              <a:t>‹#›</a:t>
            </a:fld>
            <a:endParaRPr lang="ru-RU"/>
          </a:p>
        </p:txBody>
      </p:sp>
    </p:spTree>
    <p:extLst>
      <p:ext uri="{BB962C8B-B14F-4D97-AF65-F5344CB8AC3E}">
        <p14:creationId xmlns:p14="http://schemas.microsoft.com/office/powerpoint/2010/main" val="42607642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C64D7A6F-DB46-404B-9152-222FFEA9ACC6}" type="datetimeFigureOut">
              <a:rPr lang="ru-RU" smtClean="0"/>
              <a:t>10.11.2017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BC7CE56-4B65-42E6-8780-8D74BD912AEB}" type="slidenum">
              <a:rPr lang="ru-RU" smtClean="0"/>
              <a:t>‹#›</a:t>
            </a:fld>
            <a:endParaRPr lang="ru-RU"/>
          </a:p>
        </p:txBody>
      </p:sp>
    </p:spTree>
    <p:extLst>
      <p:ext uri="{BB962C8B-B14F-4D97-AF65-F5344CB8AC3E}">
        <p14:creationId xmlns:p14="http://schemas.microsoft.com/office/powerpoint/2010/main" val="1652801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4D7A6F-DB46-404B-9152-222FFEA9ACC6}" type="datetimeFigureOut">
              <a:rPr lang="ru-RU" smtClean="0"/>
              <a:t>10.11.2017</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C7CE56-4B65-42E6-8780-8D74BD912AEB}" type="slidenum">
              <a:rPr lang="ru-RU" smtClean="0"/>
              <a:t>‹#›</a:t>
            </a:fld>
            <a:endParaRPr lang="ru-RU"/>
          </a:p>
        </p:txBody>
      </p:sp>
    </p:spTree>
    <p:extLst>
      <p:ext uri="{BB962C8B-B14F-4D97-AF65-F5344CB8AC3E}">
        <p14:creationId xmlns:p14="http://schemas.microsoft.com/office/powerpoint/2010/main" val="13835763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68.jpg"/><Relationship Id="rId5" Type="http://schemas.openxmlformats.org/officeDocument/2006/relationships/image" Target="../media/image67.jpeg"/><Relationship Id="rId4" Type="http://schemas.openxmlformats.org/officeDocument/2006/relationships/image" Target="../media/image66.png"/></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png"/><Relationship Id="rId7" Type="http://schemas.openxmlformats.org/officeDocument/2006/relationships/image" Target="../media/image7.jpeg"/><Relationship Id="rId12" Type="http://schemas.openxmlformats.org/officeDocument/2006/relationships/image" Target="../media/image12.jpe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jpeg"/><Relationship Id="rId5" Type="http://schemas.openxmlformats.org/officeDocument/2006/relationships/image" Target="../media/image5.png"/><Relationship Id="rId10" Type="http://schemas.openxmlformats.org/officeDocument/2006/relationships/image" Target="../media/image10.gif"/><Relationship Id="rId4" Type="http://schemas.openxmlformats.org/officeDocument/2006/relationships/image" Target="../media/image4.png"/><Relationship Id="rId9" Type="http://schemas.openxmlformats.org/officeDocument/2006/relationships/image" Target="../media/image9.jpg"/></Relationships>
</file>

<file path=ppt/slides/_rels/slide3.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image" Target="../media/image13.jpg"/><Relationship Id="rId7" Type="http://schemas.openxmlformats.org/officeDocument/2006/relationships/image" Target="../media/image17.jpe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10" Type="http://schemas.openxmlformats.org/officeDocument/2006/relationships/image" Target="../media/image20.jpeg"/><Relationship Id="rId4" Type="http://schemas.openxmlformats.org/officeDocument/2006/relationships/image" Target="../media/image14.jpg"/><Relationship Id="rId9" Type="http://schemas.openxmlformats.org/officeDocument/2006/relationships/image" Target="../media/image19.jpeg"/></Relationships>
</file>

<file path=ppt/slides/_rels/slide4.xml.rels><?xml version="1.0" encoding="UTF-8" standalone="yes"?>
<Relationships xmlns="http://schemas.openxmlformats.org/package/2006/relationships"><Relationship Id="rId8" Type="http://schemas.openxmlformats.org/officeDocument/2006/relationships/image" Target="../media/image26.jpg"/><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24.jpg"/><Relationship Id="rId5" Type="http://schemas.openxmlformats.org/officeDocument/2006/relationships/image" Target="../media/image23.jpg"/><Relationship Id="rId10" Type="http://schemas.openxmlformats.org/officeDocument/2006/relationships/image" Target="../media/image28.jpeg"/><Relationship Id="rId4" Type="http://schemas.openxmlformats.org/officeDocument/2006/relationships/image" Target="../media/image22.jpg"/><Relationship Id="rId9" Type="http://schemas.openxmlformats.org/officeDocument/2006/relationships/image" Target="../media/image27.jpeg"/></Relationships>
</file>

<file path=ppt/slides/_rels/slide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jpeg"/><Relationship Id="rId7" Type="http://schemas.openxmlformats.org/officeDocument/2006/relationships/image" Target="../media/image33.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32.jpg"/><Relationship Id="rId5" Type="http://schemas.openxmlformats.org/officeDocument/2006/relationships/image" Target="../media/image31.jpeg"/><Relationship Id="rId10" Type="http://schemas.openxmlformats.org/officeDocument/2006/relationships/image" Target="../media/image36.png"/><Relationship Id="rId4" Type="http://schemas.openxmlformats.org/officeDocument/2006/relationships/image" Target="../media/image30.jpg"/><Relationship Id="rId9" Type="http://schemas.openxmlformats.org/officeDocument/2006/relationships/image" Target="../media/image35.png"/></Relationships>
</file>

<file path=ppt/slides/_rels/slide6.xml.rels><?xml version="1.0" encoding="UTF-8" standalone="yes"?>
<Relationships xmlns="http://schemas.openxmlformats.org/package/2006/relationships"><Relationship Id="rId8" Type="http://schemas.openxmlformats.org/officeDocument/2006/relationships/image" Target="../media/image42.jpg"/><Relationship Id="rId3" Type="http://schemas.openxmlformats.org/officeDocument/2006/relationships/image" Target="../media/image37.jpg"/><Relationship Id="rId7" Type="http://schemas.openxmlformats.org/officeDocument/2006/relationships/image" Target="../media/image41.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40.jpg"/><Relationship Id="rId5" Type="http://schemas.openxmlformats.org/officeDocument/2006/relationships/image" Target="../media/image39.jpg"/><Relationship Id="rId4" Type="http://schemas.openxmlformats.org/officeDocument/2006/relationships/image" Target="../media/image38.jpg"/></Relationships>
</file>

<file path=ppt/slides/_rels/slide7.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jpg"/><Relationship Id="rId7" Type="http://schemas.openxmlformats.org/officeDocument/2006/relationships/image" Target="../media/image47.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46.jpg"/><Relationship Id="rId5" Type="http://schemas.openxmlformats.org/officeDocument/2006/relationships/image" Target="../media/image45.jpg"/><Relationship Id="rId4" Type="http://schemas.openxmlformats.org/officeDocument/2006/relationships/image" Target="../media/image44.jpg"/><Relationship Id="rId9" Type="http://schemas.openxmlformats.org/officeDocument/2006/relationships/image" Target="../media/image49.png"/></Relationships>
</file>

<file path=ppt/slides/_rels/slide8.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image" Target="../media/image50.jpeg"/><Relationship Id="rId7" Type="http://schemas.openxmlformats.org/officeDocument/2006/relationships/image" Target="../media/image54.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3.jpg"/><Relationship Id="rId5" Type="http://schemas.openxmlformats.org/officeDocument/2006/relationships/image" Target="../media/image52.jpg"/><Relationship Id="rId10" Type="http://schemas.openxmlformats.org/officeDocument/2006/relationships/image" Target="../media/image57.jpeg"/><Relationship Id="rId4" Type="http://schemas.openxmlformats.org/officeDocument/2006/relationships/image" Target="../media/image51.jpg"/><Relationship Id="rId9" Type="http://schemas.openxmlformats.org/officeDocument/2006/relationships/image" Target="../media/image56.jpeg"/></Relationships>
</file>

<file path=ppt/slides/_rels/slide9.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slideLayout" Target="../slideLayouts/slideLayout2.xml"/><Relationship Id="rId7" Type="http://schemas.openxmlformats.org/officeDocument/2006/relationships/image" Target="../media/image60.jpe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9.jpg"/><Relationship Id="rId11" Type="http://schemas.openxmlformats.org/officeDocument/2006/relationships/image" Target="../media/image64.png"/><Relationship Id="rId5" Type="http://schemas.openxmlformats.org/officeDocument/2006/relationships/image" Target="../media/image58.jpg"/><Relationship Id="rId10" Type="http://schemas.openxmlformats.org/officeDocument/2006/relationships/image" Target="../media/image63.jpg"/><Relationship Id="rId4" Type="http://schemas.openxmlformats.org/officeDocument/2006/relationships/image" Target="../media/image1.jpg"/><Relationship Id="rId9" Type="http://schemas.openxmlformats.org/officeDocument/2006/relationships/image" Target="../media/image6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3993" y="658757"/>
            <a:ext cx="4184007" cy="5014541"/>
          </a:xfrm>
          <a:prstGeom prst="rect">
            <a:avLst/>
          </a:prstGeom>
        </p:spPr>
      </p:pic>
      <p:sp>
        <p:nvSpPr>
          <p:cNvPr id="7" name="Прямоугольник 6"/>
          <p:cNvSpPr/>
          <p:nvPr/>
        </p:nvSpPr>
        <p:spPr>
          <a:xfrm>
            <a:off x="755669" y="1113462"/>
            <a:ext cx="5260120" cy="2554545"/>
          </a:xfrm>
          <a:prstGeom prst="rect">
            <a:avLst/>
          </a:prstGeom>
          <a:noFill/>
        </p:spPr>
        <p:txBody>
          <a:bodyPr wrap="square" lIns="91440" tIns="45720" rIns="91440" bIns="45720">
            <a:spAutoFit/>
          </a:bodyPr>
          <a:lstStyle/>
          <a:p>
            <a:pPr algn="ctr"/>
            <a:r>
              <a:rPr lang="ru-RU" sz="4000" b="0" cap="none" spc="0" dirty="0" smtClean="0">
                <a:ln w="0"/>
                <a:solidFill>
                  <a:schemeClr val="accent1">
                    <a:lumMod val="75000"/>
                  </a:schemeClr>
                </a:solidFill>
                <a:effectLst>
                  <a:reflection blurRad="6350" stA="53000" endA="300" endPos="35500" dir="5400000" sy="-90000" algn="bl" rotWithShape="0"/>
                </a:effectLst>
              </a:rPr>
              <a:t>Николай  Николаевич Носов</a:t>
            </a:r>
          </a:p>
          <a:p>
            <a:pPr algn="ctr"/>
            <a:r>
              <a:rPr lang="ru-RU" sz="4000" b="0" cap="none" spc="0" dirty="0" smtClean="0">
                <a:ln w="0"/>
                <a:solidFill>
                  <a:schemeClr val="accent1">
                    <a:lumMod val="75000"/>
                  </a:schemeClr>
                </a:solidFill>
                <a:effectLst>
                  <a:reflection blurRad="6350" stA="53000" endA="300" endPos="35500" dir="5400000" sy="-90000" algn="bl" rotWithShape="0"/>
                </a:effectLst>
              </a:rPr>
              <a:t> и его веселые рассказы</a:t>
            </a:r>
            <a:endParaRPr lang="ru-RU" sz="4000" b="0" cap="none" spc="0" dirty="0">
              <a:ln w="0"/>
              <a:solidFill>
                <a:schemeClr val="accent1">
                  <a:lumMod val="75000"/>
                </a:schemeClr>
              </a:solidFill>
              <a:effectLst>
                <a:reflection blurRad="6350" stA="53000" endA="300" endPos="35500" dir="5400000" sy="-90000" algn="bl" rotWithShape="0"/>
              </a:effectLst>
            </a:endParaRPr>
          </a:p>
        </p:txBody>
      </p:sp>
      <p:sp>
        <p:nvSpPr>
          <p:cNvPr id="8" name="TextBox 7"/>
          <p:cNvSpPr txBox="1"/>
          <p:nvPr/>
        </p:nvSpPr>
        <p:spPr>
          <a:xfrm>
            <a:off x="1524000" y="5257800"/>
            <a:ext cx="4491789" cy="830997"/>
          </a:xfrm>
          <a:prstGeom prst="rect">
            <a:avLst/>
          </a:prstGeom>
          <a:noFill/>
        </p:spPr>
        <p:txBody>
          <a:bodyPr wrap="square" rtlCol="0">
            <a:spAutoFit/>
          </a:bodyPr>
          <a:lstStyle/>
          <a:p>
            <a:r>
              <a:rPr lang="ru-RU" sz="2400" dirty="0" smtClean="0">
                <a:solidFill>
                  <a:schemeClr val="accent1">
                    <a:lumMod val="75000"/>
                  </a:schemeClr>
                </a:solidFill>
              </a:rPr>
              <a:t>       Для детей старшего дошкольного возраста(5-6л.)</a:t>
            </a:r>
            <a:endParaRPr lang="ru-RU" sz="2400" dirty="0">
              <a:solidFill>
                <a:schemeClr val="accent1">
                  <a:lumMod val="75000"/>
                </a:schemeClr>
              </a:solidFill>
            </a:endParaRPr>
          </a:p>
        </p:txBody>
      </p:sp>
      <p:sp>
        <p:nvSpPr>
          <p:cNvPr id="6" name="TextBox 5"/>
          <p:cNvSpPr txBox="1"/>
          <p:nvPr/>
        </p:nvSpPr>
        <p:spPr>
          <a:xfrm>
            <a:off x="5855368" y="6088797"/>
            <a:ext cx="5006627" cy="568677"/>
          </a:xfrm>
          <a:prstGeom prst="rect">
            <a:avLst/>
          </a:prstGeom>
          <a:noFill/>
        </p:spPr>
        <p:txBody>
          <a:bodyPr wrap="square" rtlCol="0">
            <a:spAutoFit/>
          </a:bodyPr>
          <a:lstStyle/>
          <a:p>
            <a:endParaRPr lang="ru-RU" dirty="0"/>
          </a:p>
        </p:txBody>
      </p:sp>
      <p:sp>
        <p:nvSpPr>
          <p:cNvPr id="9" name="TextBox 8"/>
          <p:cNvSpPr txBox="1"/>
          <p:nvPr/>
        </p:nvSpPr>
        <p:spPr>
          <a:xfrm>
            <a:off x="5855368" y="5673298"/>
            <a:ext cx="5229727" cy="369332"/>
          </a:xfrm>
          <a:prstGeom prst="rect">
            <a:avLst/>
          </a:prstGeom>
          <a:noFill/>
        </p:spPr>
        <p:txBody>
          <a:bodyPr wrap="square" rtlCol="0">
            <a:spAutoFit/>
          </a:bodyPr>
          <a:lstStyle/>
          <a:p>
            <a:r>
              <a:rPr lang="ru-RU" dirty="0" smtClean="0">
                <a:solidFill>
                  <a:schemeClr val="accent1">
                    <a:lumMod val="75000"/>
                  </a:schemeClr>
                </a:solidFill>
              </a:rPr>
              <a:t>Выполнила Гущина Н.К. МБДОУ №193 </a:t>
            </a:r>
            <a:r>
              <a:rPr lang="ru-RU" dirty="0" err="1" smtClean="0">
                <a:solidFill>
                  <a:schemeClr val="accent1">
                    <a:lumMod val="75000"/>
                  </a:schemeClr>
                </a:solidFill>
              </a:rPr>
              <a:t>г.Красноярск</a:t>
            </a:r>
            <a:endParaRPr lang="ru-RU" dirty="0">
              <a:solidFill>
                <a:schemeClr val="accent1">
                  <a:lumMod val="75000"/>
                </a:schemeClr>
              </a:solidFill>
            </a:endParaRPr>
          </a:p>
        </p:txBody>
      </p:sp>
    </p:spTree>
    <p:extLst>
      <p:ext uri="{BB962C8B-B14F-4D97-AF65-F5344CB8AC3E}">
        <p14:creationId xmlns:p14="http://schemas.microsoft.com/office/powerpoint/2010/main" val="392155278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0484" y="365125"/>
            <a:ext cx="3822366" cy="2336349"/>
          </a:xfrm>
          <a:prstGeom prst="rect">
            <a:avLst/>
          </a:prstGeom>
        </p:spPr>
      </p:pic>
      <p:pic>
        <p:nvPicPr>
          <p:cNvPr id="5" name="Рисунок 4"/>
          <p:cNvPicPr>
            <a:picLocks noChangeAspect="1"/>
          </p:cNvPicPr>
          <p:nvPr/>
        </p:nvPicPr>
        <p:blipFill>
          <a:blip r:embed="rId4"/>
          <a:stretch>
            <a:fillRect/>
          </a:stretch>
        </p:blipFill>
        <p:spPr>
          <a:xfrm>
            <a:off x="8022212" y="2676989"/>
            <a:ext cx="2981827" cy="2734301"/>
          </a:xfrm>
          <a:prstGeom prst="rect">
            <a:avLst/>
          </a:prstGeom>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25386" y="2823937"/>
            <a:ext cx="1922616" cy="3091206"/>
          </a:xfrm>
          <a:prstGeom prst="rect">
            <a:avLst/>
          </a:prstGeom>
        </p:spPr>
      </p:pic>
      <p:pic>
        <p:nvPicPr>
          <p:cNvPr id="7" name="Рисунок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53907" y="3906965"/>
            <a:ext cx="3497883" cy="2330437"/>
          </a:xfrm>
          <a:prstGeom prst="rect">
            <a:avLst/>
          </a:prstGeom>
        </p:spPr>
      </p:pic>
      <p:sp>
        <p:nvSpPr>
          <p:cNvPr id="8" name="TextBox 7"/>
          <p:cNvSpPr txBox="1"/>
          <p:nvPr/>
        </p:nvSpPr>
        <p:spPr>
          <a:xfrm>
            <a:off x="6416842" y="673768"/>
            <a:ext cx="4732421" cy="1477328"/>
          </a:xfrm>
          <a:prstGeom prst="rect">
            <a:avLst/>
          </a:prstGeom>
          <a:noFill/>
        </p:spPr>
        <p:txBody>
          <a:bodyPr wrap="square" rtlCol="0">
            <a:spAutoFit/>
          </a:bodyPr>
          <a:lstStyle/>
          <a:p>
            <a:r>
              <a:rPr lang="ru-RU"/>
              <a:t>В 2008 году к 100-летию со дня рождения писателя банк выпустил серебряную монету с его самым известным героем – Незнайкой. А во многих городах даже есть памятники этому персонажу.</a:t>
            </a:r>
            <a:endParaRPr lang="ru-RU" dirty="0"/>
          </a:p>
        </p:txBody>
      </p:sp>
    </p:spTree>
    <p:extLst>
      <p:ext uri="{BB962C8B-B14F-4D97-AF65-F5344CB8AC3E}">
        <p14:creationId xmlns:p14="http://schemas.microsoft.com/office/powerpoint/2010/main" val="347908248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1999" cy="6858000"/>
          </a:xfrm>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787" y="916166"/>
            <a:ext cx="1725559" cy="2420265"/>
          </a:xfrm>
          <a:prstGeom prst="rect">
            <a:avLst/>
          </a:prstGeom>
        </p:spPr>
      </p:pic>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22777" y="3446828"/>
            <a:ext cx="1614656" cy="2539951"/>
          </a:xfrm>
          <a:prstGeom prst="rect">
            <a:avLst/>
          </a:prstGeom>
        </p:spPr>
      </p:pic>
      <p:pic>
        <p:nvPicPr>
          <p:cNvPr id="6" name="Рисунок 5"/>
          <p:cNvPicPr>
            <a:picLocks noChangeAspect="1"/>
          </p:cNvPicPr>
          <p:nvPr/>
        </p:nvPicPr>
        <p:blipFill>
          <a:blip r:embed="rId5"/>
          <a:stretch>
            <a:fillRect/>
          </a:stretch>
        </p:blipFill>
        <p:spPr>
          <a:xfrm>
            <a:off x="5643142" y="2240057"/>
            <a:ext cx="1592847" cy="2350506"/>
          </a:xfrm>
          <a:prstGeom prst="rect">
            <a:avLst/>
          </a:prstGeom>
        </p:spPr>
      </p:pic>
      <p:pic>
        <p:nvPicPr>
          <p:cNvPr id="7" name="Рисунок 6"/>
          <p:cNvPicPr>
            <a:picLocks noChangeAspect="1"/>
          </p:cNvPicPr>
          <p:nvPr/>
        </p:nvPicPr>
        <p:blipFill>
          <a:blip r:embed="rId6"/>
          <a:stretch>
            <a:fillRect/>
          </a:stretch>
        </p:blipFill>
        <p:spPr>
          <a:xfrm>
            <a:off x="2743116" y="567575"/>
            <a:ext cx="1786279" cy="2583655"/>
          </a:xfrm>
          <a:prstGeom prst="rect">
            <a:avLst/>
          </a:prstGeom>
        </p:spPr>
      </p:pic>
      <p:pic>
        <p:nvPicPr>
          <p:cNvPr id="8" name="Рисунок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987759" y="470239"/>
            <a:ext cx="1099062" cy="1495133"/>
          </a:xfrm>
          <a:prstGeom prst="rect">
            <a:avLst/>
          </a:prstGeom>
        </p:spPr>
      </p:pic>
      <p:pic>
        <p:nvPicPr>
          <p:cNvPr id="9" name="Рисунок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101515" y="3557553"/>
            <a:ext cx="2179367" cy="1077948"/>
          </a:xfrm>
          <a:prstGeom prst="rect">
            <a:avLst/>
          </a:prstGeom>
        </p:spPr>
      </p:pic>
      <p:pic>
        <p:nvPicPr>
          <p:cNvPr id="10" name="Рисунок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085807" y="4809591"/>
            <a:ext cx="1582927" cy="1513278"/>
          </a:xfrm>
          <a:prstGeom prst="rect">
            <a:avLst/>
          </a:prstGeom>
        </p:spPr>
      </p:pic>
      <p:pic>
        <p:nvPicPr>
          <p:cNvPr id="11" name="Рисунок 1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693175" y="726186"/>
            <a:ext cx="1899933" cy="1333831"/>
          </a:xfrm>
          <a:prstGeom prst="rect">
            <a:avLst/>
          </a:prstGeom>
        </p:spPr>
      </p:pic>
      <p:pic>
        <p:nvPicPr>
          <p:cNvPr id="12" name="Рисунок 1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010742" y="4804216"/>
            <a:ext cx="1518653" cy="1518653"/>
          </a:xfrm>
          <a:prstGeom prst="rect">
            <a:avLst/>
          </a:prstGeom>
        </p:spPr>
      </p:pic>
      <p:pic>
        <p:nvPicPr>
          <p:cNvPr id="13" name="Рисунок 1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096917" y="4635501"/>
            <a:ext cx="1153981" cy="1448860"/>
          </a:xfrm>
          <a:prstGeom prst="rect">
            <a:avLst/>
          </a:prstGeom>
        </p:spPr>
      </p:pic>
      <p:sp>
        <p:nvSpPr>
          <p:cNvPr id="14" name="TextBox 13"/>
          <p:cNvSpPr txBox="1"/>
          <p:nvPr/>
        </p:nvSpPr>
        <p:spPr>
          <a:xfrm>
            <a:off x="8349736" y="491656"/>
            <a:ext cx="3107025" cy="6001643"/>
          </a:xfrm>
          <a:prstGeom prst="rect">
            <a:avLst/>
          </a:prstGeom>
          <a:noFill/>
        </p:spPr>
        <p:txBody>
          <a:bodyPr wrap="square" rtlCol="0">
            <a:spAutoFit/>
          </a:bodyPr>
          <a:lstStyle/>
          <a:p>
            <a:r>
              <a:rPr lang="ru-RU" sz="1600" dirty="0"/>
              <a:t>Николай Николаевич Носов родился 23  ноября неподалеку от Киева. Здесь же прошло все его детство. Его отец был эстрадным актером. Когда Николай Носов был маленьким он даже не мечтал стать писателем. В школьные годы он хотел стать музыкантом и долго мечтал, чтобы ему купили скрипку. После покупки скрипки Николай понял, что учиться музыке нелегко, и скрипка была заброшена.. Он очень любил самые разные занятия: прекрасно играл в шахматы, дрессировал собак, занимался огородом. Сначала Николай Носов хотел стать химиком и даже сделал дома небольшую настоящую лабораторию, в которой проводил разные опыты и эксперименты. А потом он увлекся фотографией.</a:t>
            </a:r>
          </a:p>
        </p:txBody>
      </p:sp>
    </p:spTree>
    <p:extLst>
      <p:ext uri="{BB962C8B-B14F-4D97-AF65-F5344CB8AC3E}">
        <p14:creationId xmlns:p14="http://schemas.microsoft.com/office/powerpoint/2010/main" val="30697209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down)">
                                      <p:cBhvr>
                                        <p:cTn id="25" dur="580">
                                          <p:stCondLst>
                                            <p:cond delay="0"/>
                                          </p:stCondLst>
                                        </p:cTn>
                                        <p:tgtEl>
                                          <p:spTgt spid="11"/>
                                        </p:tgtEl>
                                      </p:cBhvr>
                                    </p:animEffect>
                                    <p:anim calcmode="lin" valueType="num">
                                      <p:cBhvr>
                                        <p:cTn id="26"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31" dur="26">
                                          <p:stCondLst>
                                            <p:cond delay="650"/>
                                          </p:stCondLst>
                                        </p:cTn>
                                        <p:tgtEl>
                                          <p:spTgt spid="11"/>
                                        </p:tgtEl>
                                      </p:cBhvr>
                                      <p:to x="100000" y="60000"/>
                                    </p:animScale>
                                    <p:animScale>
                                      <p:cBhvr>
                                        <p:cTn id="32" dur="166" decel="50000">
                                          <p:stCondLst>
                                            <p:cond delay="676"/>
                                          </p:stCondLst>
                                        </p:cTn>
                                        <p:tgtEl>
                                          <p:spTgt spid="11"/>
                                        </p:tgtEl>
                                      </p:cBhvr>
                                      <p:to x="100000" y="100000"/>
                                    </p:animScale>
                                    <p:animScale>
                                      <p:cBhvr>
                                        <p:cTn id="33" dur="26">
                                          <p:stCondLst>
                                            <p:cond delay="1312"/>
                                          </p:stCondLst>
                                        </p:cTn>
                                        <p:tgtEl>
                                          <p:spTgt spid="11"/>
                                        </p:tgtEl>
                                      </p:cBhvr>
                                      <p:to x="100000" y="80000"/>
                                    </p:animScale>
                                    <p:animScale>
                                      <p:cBhvr>
                                        <p:cTn id="34" dur="166" decel="50000">
                                          <p:stCondLst>
                                            <p:cond delay="1338"/>
                                          </p:stCondLst>
                                        </p:cTn>
                                        <p:tgtEl>
                                          <p:spTgt spid="11"/>
                                        </p:tgtEl>
                                      </p:cBhvr>
                                      <p:to x="100000" y="100000"/>
                                    </p:animScale>
                                    <p:animScale>
                                      <p:cBhvr>
                                        <p:cTn id="35" dur="26">
                                          <p:stCondLst>
                                            <p:cond delay="1642"/>
                                          </p:stCondLst>
                                        </p:cTn>
                                        <p:tgtEl>
                                          <p:spTgt spid="11"/>
                                        </p:tgtEl>
                                      </p:cBhvr>
                                      <p:to x="100000" y="90000"/>
                                    </p:animScale>
                                    <p:animScale>
                                      <p:cBhvr>
                                        <p:cTn id="36" dur="166" decel="50000">
                                          <p:stCondLst>
                                            <p:cond delay="1668"/>
                                          </p:stCondLst>
                                        </p:cTn>
                                        <p:tgtEl>
                                          <p:spTgt spid="11"/>
                                        </p:tgtEl>
                                      </p:cBhvr>
                                      <p:to x="100000" y="100000"/>
                                    </p:animScale>
                                    <p:animScale>
                                      <p:cBhvr>
                                        <p:cTn id="37" dur="26">
                                          <p:stCondLst>
                                            <p:cond delay="1808"/>
                                          </p:stCondLst>
                                        </p:cTn>
                                        <p:tgtEl>
                                          <p:spTgt spid="11"/>
                                        </p:tgtEl>
                                      </p:cBhvr>
                                      <p:to x="100000" y="95000"/>
                                    </p:animScale>
                                    <p:animScale>
                                      <p:cBhvr>
                                        <p:cTn id="38" dur="166" decel="50000">
                                          <p:stCondLst>
                                            <p:cond delay="1834"/>
                                          </p:stCondLst>
                                        </p:cTn>
                                        <p:tgtEl>
                                          <p:spTgt spid="11"/>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wipe(down)">
                                      <p:cBhvr>
                                        <p:cTn id="43" dur="580">
                                          <p:stCondLst>
                                            <p:cond delay="0"/>
                                          </p:stCondLst>
                                        </p:cTn>
                                        <p:tgtEl>
                                          <p:spTgt spid="13"/>
                                        </p:tgtEl>
                                      </p:cBhvr>
                                    </p:animEffect>
                                    <p:anim calcmode="lin" valueType="num">
                                      <p:cBhvr>
                                        <p:cTn id="44"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49" dur="26">
                                          <p:stCondLst>
                                            <p:cond delay="650"/>
                                          </p:stCondLst>
                                        </p:cTn>
                                        <p:tgtEl>
                                          <p:spTgt spid="13"/>
                                        </p:tgtEl>
                                      </p:cBhvr>
                                      <p:to x="100000" y="60000"/>
                                    </p:animScale>
                                    <p:animScale>
                                      <p:cBhvr>
                                        <p:cTn id="50" dur="166" decel="50000">
                                          <p:stCondLst>
                                            <p:cond delay="676"/>
                                          </p:stCondLst>
                                        </p:cTn>
                                        <p:tgtEl>
                                          <p:spTgt spid="13"/>
                                        </p:tgtEl>
                                      </p:cBhvr>
                                      <p:to x="100000" y="100000"/>
                                    </p:animScale>
                                    <p:animScale>
                                      <p:cBhvr>
                                        <p:cTn id="51" dur="26">
                                          <p:stCondLst>
                                            <p:cond delay="1312"/>
                                          </p:stCondLst>
                                        </p:cTn>
                                        <p:tgtEl>
                                          <p:spTgt spid="13"/>
                                        </p:tgtEl>
                                      </p:cBhvr>
                                      <p:to x="100000" y="80000"/>
                                    </p:animScale>
                                    <p:animScale>
                                      <p:cBhvr>
                                        <p:cTn id="52" dur="166" decel="50000">
                                          <p:stCondLst>
                                            <p:cond delay="1338"/>
                                          </p:stCondLst>
                                        </p:cTn>
                                        <p:tgtEl>
                                          <p:spTgt spid="13"/>
                                        </p:tgtEl>
                                      </p:cBhvr>
                                      <p:to x="100000" y="100000"/>
                                    </p:animScale>
                                    <p:animScale>
                                      <p:cBhvr>
                                        <p:cTn id="53" dur="26">
                                          <p:stCondLst>
                                            <p:cond delay="1642"/>
                                          </p:stCondLst>
                                        </p:cTn>
                                        <p:tgtEl>
                                          <p:spTgt spid="13"/>
                                        </p:tgtEl>
                                      </p:cBhvr>
                                      <p:to x="100000" y="90000"/>
                                    </p:animScale>
                                    <p:animScale>
                                      <p:cBhvr>
                                        <p:cTn id="54" dur="166" decel="50000">
                                          <p:stCondLst>
                                            <p:cond delay="1668"/>
                                          </p:stCondLst>
                                        </p:cTn>
                                        <p:tgtEl>
                                          <p:spTgt spid="13"/>
                                        </p:tgtEl>
                                      </p:cBhvr>
                                      <p:to x="100000" y="100000"/>
                                    </p:animScale>
                                    <p:animScale>
                                      <p:cBhvr>
                                        <p:cTn id="55" dur="26">
                                          <p:stCondLst>
                                            <p:cond delay="1808"/>
                                          </p:stCondLst>
                                        </p:cTn>
                                        <p:tgtEl>
                                          <p:spTgt spid="13"/>
                                        </p:tgtEl>
                                      </p:cBhvr>
                                      <p:to x="100000" y="95000"/>
                                    </p:animScale>
                                    <p:animScale>
                                      <p:cBhvr>
                                        <p:cTn id="56" dur="166" decel="50000">
                                          <p:stCondLst>
                                            <p:cond delay="1834"/>
                                          </p:stCondLst>
                                        </p:cTn>
                                        <p:tgtEl>
                                          <p:spTgt spid="13"/>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nodeType="clickEffect">
                                  <p:stCondLst>
                                    <p:cond delay="0"/>
                                  </p:stCondLst>
                                  <p:childTnLst>
                                    <p:set>
                                      <p:cBhvr>
                                        <p:cTn id="60" dur="1" fill="hold">
                                          <p:stCondLst>
                                            <p:cond delay="0"/>
                                          </p:stCondLst>
                                        </p:cTn>
                                        <p:tgtEl>
                                          <p:spTgt spid="12"/>
                                        </p:tgtEl>
                                        <p:attrNameLst>
                                          <p:attrName>style.visibility</p:attrName>
                                        </p:attrNameLst>
                                      </p:cBhvr>
                                      <p:to>
                                        <p:strVal val="visible"/>
                                      </p:to>
                                    </p:set>
                                    <p:animEffect transition="in" filter="wipe(down)">
                                      <p:cBhvr>
                                        <p:cTn id="61" dur="580">
                                          <p:stCondLst>
                                            <p:cond delay="0"/>
                                          </p:stCondLst>
                                        </p:cTn>
                                        <p:tgtEl>
                                          <p:spTgt spid="12"/>
                                        </p:tgtEl>
                                      </p:cBhvr>
                                    </p:animEffect>
                                    <p:anim calcmode="lin" valueType="num">
                                      <p:cBhvr>
                                        <p:cTn id="62"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67" dur="26">
                                          <p:stCondLst>
                                            <p:cond delay="650"/>
                                          </p:stCondLst>
                                        </p:cTn>
                                        <p:tgtEl>
                                          <p:spTgt spid="12"/>
                                        </p:tgtEl>
                                      </p:cBhvr>
                                      <p:to x="100000" y="60000"/>
                                    </p:animScale>
                                    <p:animScale>
                                      <p:cBhvr>
                                        <p:cTn id="68" dur="166" decel="50000">
                                          <p:stCondLst>
                                            <p:cond delay="676"/>
                                          </p:stCondLst>
                                        </p:cTn>
                                        <p:tgtEl>
                                          <p:spTgt spid="12"/>
                                        </p:tgtEl>
                                      </p:cBhvr>
                                      <p:to x="100000" y="100000"/>
                                    </p:animScale>
                                    <p:animScale>
                                      <p:cBhvr>
                                        <p:cTn id="69" dur="26">
                                          <p:stCondLst>
                                            <p:cond delay="1312"/>
                                          </p:stCondLst>
                                        </p:cTn>
                                        <p:tgtEl>
                                          <p:spTgt spid="12"/>
                                        </p:tgtEl>
                                      </p:cBhvr>
                                      <p:to x="100000" y="80000"/>
                                    </p:animScale>
                                    <p:animScale>
                                      <p:cBhvr>
                                        <p:cTn id="70" dur="166" decel="50000">
                                          <p:stCondLst>
                                            <p:cond delay="1338"/>
                                          </p:stCondLst>
                                        </p:cTn>
                                        <p:tgtEl>
                                          <p:spTgt spid="12"/>
                                        </p:tgtEl>
                                      </p:cBhvr>
                                      <p:to x="100000" y="100000"/>
                                    </p:animScale>
                                    <p:animScale>
                                      <p:cBhvr>
                                        <p:cTn id="71" dur="26">
                                          <p:stCondLst>
                                            <p:cond delay="1642"/>
                                          </p:stCondLst>
                                        </p:cTn>
                                        <p:tgtEl>
                                          <p:spTgt spid="12"/>
                                        </p:tgtEl>
                                      </p:cBhvr>
                                      <p:to x="100000" y="90000"/>
                                    </p:animScale>
                                    <p:animScale>
                                      <p:cBhvr>
                                        <p:cTn id="72" dur="166" decel="50000">
                                          <p:stCondLst>
                                            <p:cond delay="1668"/>
                                          </p:stCondLst>
                                        </p:cTn>
                                        <p:tgtEl>
                                          <p:spTgt spid="12"/>
                                        </p:tgtEl>
                                      </p:cBhvr>
                                      <p:to x="100000" y="100000"/>
                                    </p:animScale>
                                    <p:animScale>
                                      <p:cBhvr>
                                        <p:cTn id="73" dur="26">
                                          <p:stCondLst>
                                            <p:cond delay="1808"/>
                                          </p:stCondLst>
                                        </p:cTn>
                                        <p:tgtEl>
                                          <p:spTgt spid="12"/>
                                        </p:tgtEl>
                                      </p:cBhvr>
                                      <p:to x="100000" y="95000"/>
                                    </p:animScale>
                                    <p:animScale>
                                      <p:cBhvr>
                                        <p:cTn id="74" dur="166" decel="50000">
                                          <p:stCondLst>
                                            <p:cond delay="1834"/>
                                          </p:stCondLst>
                                        </p:cTn>
                                        <p:tgtEl>
                                          <p:spTgt spid="12"/>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nodeType="clickEffect">
                                  <p:stCondLst>
                                    <p:cond delay="0"/>
                                  </p:stCondLst>
                                  <p:childTnLst>
                                    <p:set>
                                      <p:cBhvr>
                                        <p:cTn id="78" dur="1" fill="hold">
                                          <p:stCondLst>
                                            <p:cond delay="0"/>
                                          </p:stCondLst>
                                        </p:cTn>
                                        <p:tgtEl>
                                          <p:spTgt spid="9"/>
                                        </p:tgtEl>
                                        <p:attrNameLst>
                                          <p:attrName>style.visibility</p:attrName>
                                        </p:attrNameLst>
                                      </p:cBhvr>
                                      <p:to>
                                        <p:strVal val="visible"/>
                                      </p:to>
                                    </p:set>
                                    <p:animEffect transition="in" filter="wipe(down)">
                                      <p:cBhvr>
                                        <p:cTn id="79" dur="580">
                                          <p:stCondLst>
                                            <p:cond delay="0"/>
                                          </p:stCondLst>
                                        </p:cTn>
                                        <p:tgtEl>
                                          <p:spTgt spid="9"/>
                                        </p:tgtEl>
                                      </p:cBhvr>
                                    </p:animEffect>
                                    <p:anim calcmode="lin" valueType="num">
                                      <p:cBhvr>
                                        <p:cTn id="80"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85" dur="26">
                                          <p:stCondLst>
                                            <p:cond delay="650"/>
                                          </p:stCondLst>
                                        </p:cTn>
                                        <p:tgtEl>
                                          <p:spTgt spid="9"/>
                                        </p:tgtEl>
                                      </p:cBhvr>
                                      <p:to x="100000" y="60000"/>
                                    </p:animScale>
                                    <p:animScale>
                                      <p:cBhvr>
                                        <p:cTn id="86" dur="166" decel="50000">
                                          <p:stCondLst>
                                            <p:cond delay="676"/>
                                          </p:stCondLst>
                                        </p:cTn>
                                        <p:tgtEl>
                                          <p:spTgt spid="9"/>
                                        </p:tgtEl>
                                      </p:cBhvr>
                                      <p:to x="100000" y="100000"/>
                                    </p:animScale>
                                    <p:animScale>
                                      <p:cBhvr>
                                        <p:cTn id="87" dur="26">
                                          <p:stCondLst>
                                            <p:cond delay="1312"/>
                                          </p:stCondLst>
                                        </p:cTn>
                                        <p:tgtEl>
                                          <p:spTgt spid="9"/>
                                        </p:tgtEl>
                                      </p:cBhvr>
                                      <p:to x="100000" y="80000"/>
                                    </p:animScale>
                                    <p:animScale>
                                      <p:cBhvr>
                                        <p:cTn id="88" dur="166" decel="50000">
                                          <p:stCondLst>
                                            <p:cond delay="1338"/>
                                          </p:stCondLst>
                                        </p:cTn>
                                        <p:tgtEl>
                                          <p:spTgt spid="9"/>
                                        </p:tgtEl>
                                      </p:cBhvr>
                                      <p:to x="100000" y="100000"/>
                                    </p:animScale>
                                    <p:animScale>
                                      <p:cBhvr>
                                        <p:cTn id="89" dur="26">
                                          <p:stCondLst>
                                            <p:cond delay="1642"/>
                                          </p:stCondLst>
                                        </p:cTn>
                                        <p:tgtEl>
                                          <p:spTgt spid="9"/>
                                        </p:tgtEl>
                                      </p:cBhvr>
                                      <p:to x="100000" y="90000"/>
                                    </p:animScale>
                                    <p:animScale>
                                      <p:cBhvr>
                                        <p:cTn id="90" dur="166" decel="50000">
                                          <p:stCondLst>
                                            <p:cond delay="1668"/>
                                          </p:stCondLst>
                                        </p:cTn>
                                        <p:tgtEl>
                                          <p:spTgt spid="9"/>
                                        </p:tgtEl>
                                      </p:cBhvr>
                                      <p:to x="100000" y="100000"/>
                                    </p:animScale>
                                    <p:animScale>
                                      <p:cBhvr>
                                        <p:cTn id="91" dur="26">
                                          <p:stCondLst>
                                            <p:cond delay="1808"/>
                                          </p:stCondLst>
                                        </p:cTn>
                                        <p:tgtEl>
                                          <p:spTgt spid="9"/>
                                        </p:tgtEl>
                                      </p:cBhvr>
                                      <p:to x="100000" y="95000"/>
                                    </p:animScale>
                                    <p:animScale>
                                      <p:cBhvr>
                                        <p:cTn id="92" dur="166" decel="50000">
                                          <p:stCondLst>
                                            <p:cond delay="1834"/>
                                          </p:stCondLst>
                                        </p:cTn>
                                        <p:tgtEl>
                                          <p:spTgt spid="9"/>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nodeType="clickEffect">
                                  <p:stCondLst>
                                    <p:cond delay="0"/>
                                  </p:stCondLst>
                                  <p:childTnLst>
                                    <p:set>
                                      <p:cBhvr>
                                        <p:cTn id="96" dur="1" fill="hold">
                                          <p:stCondLst>
                                            <p:cond delay="0"/>
                                          </p:stCondLst>
                                        </p:cTn>
                                        <p:tgtEl>
                                          <p:spTgt spid="10"/>
                                        </p:tgtEl>
                                        <p:attrNameLst>
                                          <p:attrName>style.visibility</p:attrName>
                                        </p:attrNameLst>
                                      </p:cBhvr>
                                      <p:to>
                                        <p:strVal val="visible"/>
                                      </p:to>
                                    </p:set>
                                    <p:animEffect transition="in" filter="wipe(down)">
                                      <p:cBhvr>
                                        <p:cTn id="97" dur="580">
                                          <p:stCondLst>
                                            <p:cond delay="0"/>
                                          </p:stCondLst>
                                        </p:cTn>
                                        <p:tgtEl>
                                          <p:spTgt spid="10"/>
                                        </p:tgtEl>
                                      </p:cBhvr>
                                    </p:animEffect>
                                    <p:anim calcmode="lin" valueType="num">
                                      <p:cBhvr>
                                        <p:cTn id="9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03" dur="26">
                                          <p:stCondLst>
                                            <p:cond delay="650"/>
                                          </p:stCondLst>
                                        </p:cTn>
                                        <p:tgtEl>
                                          <p:spTgt spid="10"/>
                                        </p:tgtEl>
                                      </p:cBhvr>
                                      <p:to x="100000" y="60000"/>
                                    </p:animScale>
                                    <p:animScale>
                                      <p:cBhvr>
                                        <p:cTn id="104" dur="166" decel="50000">
                                          <p:stCondLst>
                                            <p:cond delay="676"/>
                                          </p:stCondLst>
                                        </p:cTn>
                                        <p:tgtEl>
                                          <p:spTgt spid="10"/>
                                        </p:tgtEl>
                                      </p:cBhvr>
                                      <p:to x="100000" y="100000"/>
                                    </p:animScale>
                                    <p:animScale>
                                      <p:cBhvr>
                                        <p:cTn id="105" dur="26">
                                          <p:stCondLst>
                                            <p:cond delay="1312"/>
                                          </p:stCondLst>
                                        </p:cTn>
                                        <p:tgtEl>
                                          <p:spTgt spid="10"/>
                                        </p:tgtEl>
                                      </p:cBhvr>
                                      <p:to x="100000" y="80000"/>
                                    </p:animScale>
                                    <p:animScale>
                                      <p:cBhvr>
                                        <p:cTn id="106" dur="166" decel="50000">
                                          <p:stCondLst>
                                            <p:cond delay="1338"/>
                                          </p:stCondLst>
                                        </p:cTn>
                                        <p:tgtEl>
                                          <p:spTgt spid="10"/>
                                        </p:tgtEl>
                                      </p:cBhvr>
                                      <p:to x="100000" y="100000"/>
                                    </p:animScale>
                                    <p:animScale>
                                      <p:cBhvr>
                                        <p:cTn id="107" dur="26">
                                          <p:stCondLst>
                                            <p:cond delay="1642"/>
                                          </p:stCondLst>
                                        </p:cTn>
                                        <p:tgtEl>
                                          <p:spTgt spid="10"/>
                                        </p:tgtEl>
                                      </p:cBhvr>
                                      <p:to x="100000" y="90000"/>
                                    </p:animScale>
                                    <p:animScale>
                                      <p:cBhvr>
                                        <p:cTn id="108" dur="166" decel="50000">
                                          <p:stCondLst>
                                            <p:cond delay="1668"/>
                                          </p:stCondLst>
                                        </p:cTn>
                                        <p:tgtEl>
                                          <p:spTgt spid="10"/>
                                        </p:tgtEl>
                                      </p:cBhvr>
                                      <p:to x="100000" y="100000"/>
                                    </p:animScale>
                                    <p:animScale>
                                      <p:cBhvr>
                                        <p:cTn id="109" dur="26">
                                          <p:stCondLst>
                                            <p:cond delay="1808"/>
                                          </p:stCondLst>
                                        </p:cTn>
                                        <p:tgtEl>
                                          <p:spTgt spid="10"/>
                                        </p:tgtEl>
                                      </p:cBhvr>
                                      <p:to x="100000" y="95000"/>
                                    </p:animScale>
                                    <p:animScale>
                                      <p:cBhvr>
                                        <p:cTn id="110"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1999" cy="6858000"/>
          </a:xfrm>
        </p:spPr>
      </p:pic>
      <p:pic>
        <p:nvPicPr>
          <p:cNvPr id="3" name="Рисунок 2"/>
          <p:cNvPicPr>
            <a:picLocks noChangeAspect="1"/>
          </p:cNvPicPr>
          <p:nvPr/>
        </p:nvPicPr>
        <p:blipFill rotWithShape="1">
          <a:blip r:embed="rId3">
            <a:extLst>
              <a:ext uri="{28A0092B-C50C-407E-A947-70E740481C1C}">
                <a14:useLocalDpi xmlns:a14="http://schemas.microsoft.com/office/drawing/2010/main" val="0"/>
              </a:ext>
            </a:extLst>
          </a:blip>
          <a:srcRect l="50141" t="53751" r="2755" b="5846"/>
          <a:stretch/>
        </p:blipFill>
        <p:spPr>
          <a:xfrm>
            <a:off x="838200" y="4037786"/>
            <a:ext cx="3015913" cy="1940217"/>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15647" y="4517451"/>
            <a:ext cx="1860884" cy="1860884"/>
          </a:xfrm>
          <a:prstGeom prst="rect">
            <a:avLst/>
          </a:prstGeom>
        </p:spPr>
      </p:pic>
      <p:pic>
        <p:nvPicPr>
          <p:cNvPr id="5" name="Рисунок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5999" y="2556765"/>
            <a:ext cx="1251038" cy="1535016"/>
          </a:xfrm>
          <a:prstGeom prst="rect">
            <a:avLst/>
          </a:prstGeom>
        </p:spPr>
      </p:pic>
      <p:pic>
        <p:nvPicPr>
          <p:cNvPr id="7" name="Рисунок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81355" y="3900895"/>
            <a:ext cx="1351885" cy="1493796"/>
          </a:xfrm>
          <a:prstGeom prst="rect">
            <a:avLst/>
          </a:prstGeom>
        </p:spPr>
      </p:pic>
      <p:pic>
        <p:nvPicPr>
          <p:cNvPr id="8" name="Рисунок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71956" y="567976"/>
            <a:ext cx="2231757" cy="1487838"/>
          </a:xfrm>
          <a:prstGeom prst="rect">
            <a:avLst/>
          </a:prstGeom>
        </p:spPr>
      </p:pic>
      <p:pic>
        <p:nvPicPr>
          <p:cNvPr id="10" name="Рисунок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238065" y="3553071"/>
            <a:ext cx="1652393" cy="2678880"/>
          </a:xfrm>
          <a:prstGeom prst="rect">
            <a:avLst/>
          </a:prstGeom>
        </p:spPr>
      </p:pic>
      <p:pic>
        <p:nvPicPr>
          <p:cNvPr id="11" name="Рисунок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238065" y="1406620"/>
            <a:ext cx="2115735" cy="1582844"/>
          </a:xfrm>
          <a:prstGeom prst="rect">
            <a:avLst/>
          </a:prstGeom>
        </p:spPr>
      </p:pic>
      <p:pic>
        <p:nvPicPr>
          <p:cNvPr id="12" name="Рисунок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762602" y="4663835"/>
            <a:ext cx="1605032" cy="1568116"/>
          </a:xfrm>
          <a:prstGeom prst="rect">
            <a:avLst/>
          </a:prstGeom>
        </p:spPr>
      </p:pic>
      <p:sp>
        <p:nvSpPr>
          <p:cNvPr id="9" name="TextBox 8"/>
          <p:cNvSpPr txBox="1"/>
          <p:nvPr/>
        </p:nvSpPr>
        <p:spPr>
          <a:xfrm>
            <a:off x="1113727" y="770416"/>
            <a:ext cx="4777447" cy="3139321"/>
          </a:xfrm>
          <a:prstGeom prst="rect">
            <a:avLst/>
          </a:prstGeom>
          <a:noFill/>
        </p:spPr>
        <p:txBody>
          <a:bodyPr wrap="square" rtlCol="0">
            <a:spAutoFit/>
          </a:bodyPr>
          <a:lstStyle/>
          <a:p>
            <a:r>
              <a:rPr lang="ru-RU" dirty="0"/>
              <a:t>Чтобы прокормить семью Николай с 14 лет был вынужден работать: был газетным торговцем, землекопом, косарём, возчиком бревен, он работал  кирпичном заводе Но учится он решил  на фото и кинорежиссера. </a:t>
            </a:r>
            <a:r>
              <a:rPr lang="ru-RU" dirty="0" err="1"/>
              <a:t>Н.Носов</a:t>
            </a:r>
            <a:r>
              <a:rPr lang="ru-RU" dirty="0"/>
              <a:t> многие годы работал кинорежиссером, художником-мультипликатором. В годы Великой Отечественной войны он снимал фильмы на линии фронта, за что был награжден орденом Красной Звезды.</a:t>
            </a:r>
          </a:p>
        </p:txBody>
      </p:sp>
    </p:spTree>
    <p:extLst>
      <p:ext uri="{BB962C8B-B14F-4D97-AF65-F5344CB8AC3E}">
        <p14:creationId xmlns:p14="http://schemas.microsoft.com/office/powerpoint/2010/main" val="383186026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anim calcmode="lin" valueType="num">
                                      <p:cBhvr>
                                        <p:cTn id="8" dur="2000" fill="hold"/>
                                        <p:tgtEl>
                                          <p:spTgt spid="10"/>
                                        </p:tgtEl>
                                        <p:attrNameLst>
                                          <p:attrName>ppt_w</p:attrName>
                                        </p:attrNameLst>
                                      </p:cBhvr>
                                      <p:tavLst>
                                        <p:tav tm="0" fmla="#ppt_w*sin(2.5*pi*$)">
                                          <p:val>
                                            <p:fltVal val="0"/>
                                          </p:val>
                                        </p:tav>
                                        <p:tav tm="100000">
                                          <p:val>
                                            <p:fltVal val="1"/>
                                          </p:val>
                                        </p:tav>
                                      </p:tavLst>
                                    </p:anim>
                                    <p:anim calcmode="lin" valueType="num">
                                      <p:cBhvr>
                                        <p:cTn id="9" dur="20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2000"/>
                                        <p:tgtEl>
                                          <p:spTgt spid="7"/>
                                        </p:tgtEl>
                                      </p:cBhvr>
                                    </p:animEffect>
                                    <p:anim calcmode="lin" valueType="num">
                                      <p:cBhvr>
                                        <p:cTn id="15" dur="2000" fill="hold"/>
                                        <p:tgtEl>
                                          <p:spTgt spid="7"/>
                                        </p:tgtEl>
                                        <p:attrNameLst>
                                          <p:attrName>ppt_w</p:attrName>
                                        </p:attrNameLst>
                                      </p:cBhvr>
                                      <p:tavLst>
                                        <p:tav tm="0" fmla="#ppt_w*sin(2.5*pi*$)">
                                          <p:val>
                                            <p:fltVal val="0"/>
                                          </p:val>
                                        </p:tav>
                                        <p:tav tm="100000">
                                          <p:val>
                                            <p:fltVal val="1"/>
                                          </p:val>
                                        </p:tav>
                                      </p:tavLst>
                                    </p:anim>
                                    <p:anim calcmode="lin" valueType="num">
                                      <p:cBhvr>
                                        <p:cTn id="16" dur="20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45"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2000"/>
                                        <p:tgtEl>
                                          <p:spTgt spid="5"/>
                                        </p:tgtEl>
                                      </p:cBhvr>
                                    </p:animEffect>
                                    <p:anim calcmode="lin" valueType="num">
                                      <p:cBhvr>
                                        <p:cTn id="22" dur="2000" fill="hold"/>
                                        <p:tgtEl>
                                          <p:spTgt spid="5"/>
                                        </p:tgtEl>
                                        <p:attrNameLst>
                                          <p:attrName>ppt_w</p:attrName>
                                        </p:attrNameLst>
                                      </p:cBhvr>
                                      <p:tavLst>
                                        <p:tav tm="0" fmla="#ppt_w*sin(2.5*pi*$)">
                                          <p:val>
                                            <p:fltVal val="0"/>
                                          </p:val>
                                        </p:tav>
                                        <p:tav tm="100000">
                                          <p:val>
                                            <p:fltVal val="1"/>
                                          </p:val>
                                        </p:tav>
                                      </p:tavLst>
                                    </p:anim>
                                    <p:anim calcmode="lin" valueType="num">
                                      <p:cBhvr>
                                        <p:cTn id="23" dur="20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45" presetClass="entr" presetSubtype="0"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2000"/>
                                        <p:tgtEl>
                                          <p:spTgt spid="11"/>
                                        </p:tgtEl>
                                      </p:cBhvr>
                                    </p:animEffect>
                                    <p:anim calcmode="lin" valueType="num">
                                      <p:cBhvr>
                                        <p:cTn id="29" dur="2000" fill="hold"/>
                                        <p:tgtEl>
                                          <p:spTgt spid="11"/>
                                        </p:tgtEl>
                                        <p:attrNameLst>
                                          <p:attrName>ppt_w</p:attrName>
                                        </p:attrNameLst>
                                      </p:cBhvr>
                                      <p:tavLst>
                                        <p:tav tm="0" fmla="#ppt_w*sin(2.5*pi*$)">
                                          <p:val>
                                            <p:fltVal val="0"/>
                                          </p:val>
                                        </p:tav>
                                        <p:tav tm="100000">
                                          <p:val>
                                            <p:fltVal val="1"/>
                                          </p:val>
                                        </p:tav>
                                      </p:tavLst>
                                    </p:anim>
                                    <p:anim calcmode="lin" valueType="num">
                                      <p:cBhvr>
                                        <p:cTn id="30" dur="2000" fill="hold"/>
                                        <p:tgtEl>
                                          <p:spTgt spid="11"/>
                                        </p:tgtEl>
                                        <p:attrNameLst>
                                          <p:attrName>ppt_h</p:attrName>
                                        </p:attrNameLst>
                                      </p:cBhvr>
                                      <p:tavLst>
                                        <p:tav tm="0">
                                          <p:val>
                                            <p:strVal val="#ppt_h"/>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45"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2000"/>
                                        <p:tgtEl>
                                          <p:spTgt spid="8"/>
                                        </p:tgtEl>
                                      </p:cBhvr>
                                    </p:animEffect>
                                    <p:anim calcmode="lin" valueType="num">
                                      <p:cBhvr>
                                        <p:cTn id="36" dur="2000" fill="hold"/>
                                        <p:tgtEl>
                                          <p:spTgt spid="8"/>
                                        </p:tgtEl>
                                        <p:attrNameLst>
                                          <p:attrName>ppt_w</p:attrName>
                                        </p:attrNameLst>
                                      </p:cBhvr>
                                      <p:tavLst>
                                        <p:tav tm="0" fmla="#ppt_w*sin(2.5*pi*$)">
                                          <p:val>
                                            <p:fltVal val="0"/>
                                          </p:val>
                                        </p:tav>
                                        <p:tav tm="100000">
                                          <p:val>
                                            <p:fltVal val="1"/>
                                          </p:val>
                                        </p:tav>
                                      </p:tavLst>
                                    </p:anim>
                                    <p:anim calcmode="lin" valueType="num">
                                      <p:cBhvr>
                                        <p:cTn id="37" dur="20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38" fill="hold">
                      <p:stCondLst>
                        <p:cond delay="indefinite"/>
                      </p:stCondLst>
                      <p:childTnLst>
                        <p:par>
                          <p:cTn id="39" fill="hold">
                            <p:stCondLst>
                              <p:cond delay="0"/>
                            </p:stCondLst>
                            <p:childTnLst>
                              <p:par>
                                <p:cTn id="40" presetID="45" presetClass="entr" presetSubtype="0" fill="hold"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2000"/>
                                        <p:tgtEl>
                                          <p:spTgt spid="6"/>
                                        </p:tgtEl>
                                      </p:cBhvr>
                                    </p:animEffect>
                                    <p:anim calcmode="lin" valueType="num">
                                      <p:cBhvr>
                                        <p:cTn id="43" dur="2000" fill="hold"/>
                                        <p:tgtEl>
                                          <p:spTgt spid="6"/>
                                        </p:tgtEl>
                                        <p:attrNameLst>
                                          <p:attrName>ppt_w</p:attrName>
                                        </p:attrNameLst>
                                      </p:cBhvr>
                                      <p:tavLst>
                                        <p:tav tm="0" fmla="#ppt_w*sin(2.5*pi*$)">
                                          <p:val>
                                            <p:fltVal val="0"/>
                                          </p:val>
                                        </p:tav>
                                        <p:tav tm="100000">
                                          <p:val>
                                            <p:fltVal val="1"/>
                                          </p:val>
                                        </p:tav>
                                      </p:tavLst>
                                    </p:anim>
                                    <p:anim calcmode="lin" valueType="num">
                                      <p:cBhvr>
                                        <p:cTn id="44" dur="20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45" presetClass="entr" presetSubtype="0" fill="hold" nodeType="clickEffect">
                                  <p:stCondLst>
                                    <p:cond delay="0"/>
                                  </p:stCondLst>
                                  <p:childTnLst>
                                    <p:set>
                                      <p:cBhvr>
                                        <p:cTn id="48" dur="1" fill="hold">
                                          <p:stCondLst>
                                            <p:cond delay="0"/>
                                          </p:stCondLst>
                                        </p:cTn>
                                        <p:tgtEl>
                                          <p:spTgt spid="3"/>
                                        </p:tgtEl>
                                        <p:attrNameLst>
                                          <p:attrName>style.visibility</p:attrName>
                                        </p:attrNameLst>
                                      </p:cBhvr>
                                      <p:to>
                                        <p:strVal val="visible"/>
                                      </p:to>
                                    </p:set>
                                    <p:animEffect transition="in" filter="fade">
                                      <p:cBhvr>
                                        <p:cTn id="49" dur="2000"/>
                                        <p:tgtEl>
                                          <p:spTgt spid="3"/>
                                        </p:tgtEl>
                                      </p:cBhvr>
                                    </p:animEffect>
                                    <p:anim calcmode="lin" valueType="num">
                                      <p:cBhvr>
                                        <p:cTn id="50" dur="2000" fill="hold"/>
                                        <p:tgtEl>
                                          <p:spTgt spid="3"/>
                                        </p:tgtEl>
                                        <p:attrNameLst>
                                          <p:attrName>ppt_w</p:attrName>
                                        </p:attrNameLst>
                                      </p:cBhvr>
                                      <p:tavLst>
                                        <p:tav tm="0" fmla="#ppt_w*sin(2.5*pi*$)">
                                          <p:val>
                                            <p:fltVal val="0"/>
                                          </p:val>
                                        </p:tav>
                                        <p:tav tm="100000">
                                          <p:val>
                                            <p:fltVal val="1"/>
                                          </p:val>
                                        </p:tav>
                                      </p:tavLst>
                                    </p:anim>
                                    <p:anim calcmode="lin" valueType="num">
                                      <p:cBhvr>
                                        <p:cTn id="51" dur="2000" fill="hold"/>
                                        <p:tgtEl>
                                          <p:spTgt spid="3"/>
                                        </p:tgtEl>
                                        <p:attrNameLst>
                                          <p:attrName>ppt_h</p:attrName>
                                        </p:attrNameLst>
                                      </p:cBhvr>
                                      <p:tavLst>
                                        <p:tav tm="0">
                                          <p:val>
                                            <p:strVal val="#ppt_h"/>
                                          </p:val>
                                        </p:tav>
                                        <p:tav tm="100000">
                                          <p:val>
                                            <p:strVal val="#ppt_h"/>
                                          </p:val>
                                        </p:tav>
                                      </p:tavLst>
                                    </p:anim>
                                  </p:childTnLst>
                                </p:cTn>
                              </p:par>
                            </p:childTnLst>
                          </p:cTn>
                        </p:par>
                      </p:childTnLst>
                    </p:cTn>
                  </p:par>
                  <p:par>
                    <p:cTn id="52" fill="hold">
                      <p:stCondLst>
                        <p:cond delay="indefinite"/>
                      </p:stCondLst>
                      <p:childTnLst>
                        <p:par>
                          <p:cTn id="53" fill="hold">
                            <p:stCondLst>
                              <p:cond delay="0"/>
                            </p:stCondLst>
                            <p:childTnLst>
                              <p:par>
                                <p:cTn id="54" presetID="45" presetClass="entr" presetSubtype="0" fill="hold"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2000"/>
                                        <p:tgtEl>
                                          <p:spTgt spid="12"/>
                                        </p:tgtEl>
                                      </p:cBhvr>
                                    </p:animEffect>
                                    <p:anim calcmode="lin" valueType="num">
                                      <p:cBhvr>
                                        <p:cTn id="57" dur="2000" fill="hold"/>
                                        <p:tgtEl>
                                          <p:spTgt spid="12"/>
                                        </p:tgtEl>
                                        <p:attrNameLst>
                                          <p:attrName>ppt_w</p:attrName>
                                        </p:attrNameLst>
                                      </p:cBhvr>
                                      <p:tavLst>
                                        <p:tav tm="0" fmla="#ppt_w*sin(2.5*pi*$)">
                                          <p:val>
                                            <p:fltVal val="0"/>
                                          </p:val>
                                        </p:tav>
                                        <p:tav tm="100000">
                                          <p:val>
                                            <p:fltVal val="1"/>
                                          </p:val>
                                        </p:tav>
                                      </p:tavLst>
                                    </p:anim>
                                    <p:anim calcmode="lin" valueType="num">
                                      <p:cBhvr>
                                        <p:cTn id="58" dur="2000" fill="hold"/>
                                        <p:tgtEl>
                                          <p:spTgt spid="1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12191999" cy="7022138"/>
          </a:xfrm>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3795" y="653742"/>
            <a:ext cx="2362422" cy="3381506"/>
          </a:xfrm>
          <a:prstGeom prst="rect">
            <a:avLst/>
          </a:prstGeom>
        </p:spPr>
      </p:pic>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25149" y="1835312"/>
            <a:ext cx="1608128" cy="2018571"/>
          </a:xfrm>
          <a:prstGeom prst="rect">
            <a:avLst/>
          </a:prstGeom>
        </p:spPr>
      </p:pic>
      <p:pic>
        <p:nvPicPr>
          <p:cNvPr id="6" name="Рисунок 5"/>
          <p:cNvPicPr>
            <a:picLocks noChangeAspect="1"/>
          </p:cNvPicPr>
          <p:nvPr/>
        </p:nvPicPr>
        <p:blipFill rotWithShape="1">
          <a:blip r:embed="rId5">
            <a:extLst>
              <a:ext uri="{28A0092B-C50C-407E-A947-70E740481C1C}">
                <a14:useLocalDpi xmlns:a14="http://schemas.microsoft.com/office/drawing/2010/main" val="0"/>
              </a:ext>
            </a:extLst>
          </a:blip>
          <a:srcRect l="57255" t="3464" r="3062" b="28539"/>
          <a:stretch/>
        </p:blipFill>
        <p:spPr>
          <a:xfrm>
            <a:off x="1874455" y="4072791"/>
            <a:ext cx="1836995" cy="2414337"/>
          </a:xfrm>
          <a:prstGeom prst="rect">
            <a:avLst/>
          </a:prstGeom>
        </p:spPr>
      </p:pic>
      <p:pic>
        <p:nvPicPr>
          <p:cNvPr id="7" name="Рисунок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04628" y="341748"/>
            <a:ext cx="1421606" cy="1862186"/>
          </a:xfrm>
          <a:prstGeom prst="rect">
            <a:avLst/>
          </a:prstGeom>
        </p:spPr>
      </p:pic>
      <p:pic>
        <p:nvPicPr>
          <p:cNvPr id="8" name="Рисунок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92662" y="1937938"/>
            <a:ext cx="1349831" cy="1804719"/>
          </a:xfrm>
          <a:prstGeom prst="rect">
            <a:avLst/>
          </a:prstGeom>
        </p:spPr>
      </p:pic>
      <p:pic>
        <p:nvPicPr>
          <p:cNvPr id="9" name="Рисунок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331242" y="491045"/>
            <a:ext cx="2752028" cy="1320973"/>
          </a:xfrm>
          <a:prstGeom prst="rect">
            <a:avLst/>
          </a:prstGeom>
        </p:spPr>
      </p:pic>
      <p:pic>
        <p:nvPicPr>
          <p:cNvPr id="10" name="Рисунок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008447" y="1953842"/>
            <a:ext cx="1134709" cy="1820073"/>
          </a:xfrm>
          <a:prstGeom prst="rect">
            <a:avLst/>
          </a:prstGeom>
        </p:spPr>
      </p:pic>
      <p:pic>
        <p:nvPicPr>
          <p:cNvPr id="11" name="Рисунок 1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71178" y="1812018"/>
            <a:ext cx="1218564" cy="1606393"/>
          </a:xfrm>
          <a:prstGeom prst="rect">
            <a:avLst/>
          </a:prstGeom>
        </p:spPr>
      </p:pic>
      <p:sp>
        <p:nvSpPr>
          <p:cNvPr id="12" name="TextBox 11"/>
          <p:cNvSpPr txBox="1"/>
          <p:nvPr/>
        </p:nvSpPr>
        <p:spPr>
          <a:xfrm>
            <a:off x="4315668" y="3872655"/>
            <a:ext cx="6777753" cy="2800767"/>
          </a:xfrm>
          <a:prstGeom prst="rect">
            <a:avLst/>
          </a:prstGeom>
          <a:noFill/>
        </p:spPr>
        <p:txBody>
          <a:bodyPr wrap="square" rtlCol="0">
            <a:spAutoFit/>
          </a:bodyPr>
          <a:lstStyle/>
          <a:p>
            <a:r>
              <a:rPr lang="ru-RU" sz="1600" dirty="0"/>
              <a:t>Когда у Николая Носова появился сынок, он стал сочинять для него и его друзей — дошколят разные смешные истории. Первый рассказ Николая Носова, который он сочинил — это рассказ «Затейники». Его даже напечатали в известном журнале «</a:t>
            </a:r>
            <a:r>
              <a:rPr lang="ru-RU" sz="1600" dirty="0" err="1"/>
              <a:t>Мурзилка</a:t>
            </a:r>
            <a:r>
              <a:rPr lang="ru-RU" sz="1600" dirty="0"/>
              <a:t>». Он придумывал  рассказы о тех смешных ситуациях, которые сам наблюдал в жизни. Например, однажды с его племянником случилась такая история. Мальчик гулял и увидел за овощной палаткой бочку с солеными огурцами. Он залез в нее, ухватил два огурца и довольный пришел к своей маме с этими огурцами. Что было дальше — Вы уже знаете из рассказа «Огурцы».  В рассказе огурцы дети взяли чужие овощи не из бочки, а с чужого огорода, а всё остальное описано в нем так, как было в жизни.</a:t>
            </a:r>
          </a:p>
        </p:txBody>
      </p:sp>
    </p:spTree>
    <p:extLst>
      <p:ext uri="{BB962C8B-B14F-4D97-AF65-F5344CB8AC3E}">
        <p14:creationId xmlns:p14="http://schemas.microsoft.com/office/powerpoint/2010/main" val="57331068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500" fill="hold"/>
                                        <p:tgtEl>
                                          <p:spTgt spid="10"/>
                                        </p:tgtEl>
                                        <p:attrNameLst>
                                          <p:attrName>ppt_x</p:attrName>
                                        </p:attrNameLst>
                                      </p:cBhvr>
                                      <p:tavLst>
                                        <p:tav tm="0">
                                          <p:val>
                                            <p:strVal val="#ppt_x"/>
                                          </p:val>
                                        </p:tav>
                                        <p:tav tm="100000">
                                          <p:val>
                                            <p:strVal val="#ppt_x"/>
                                          </p:val>
                                        </p:tav>
                                      </p:tavLst>
                                    </p:anim>
                                    <p:anim calcmode="lin" valueType="num">
                                      <p:cBhvr additive="base">
                                        <p:cTn id="4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additive="base">
                                        <p:cTn id="49" dur="500" fill="hold"/>
                                        <p:tgtEl>
                                          <p:spTgt spid="11"/>
                                        </p:tgtEl>
                                        <p:attrNameLst>
                                          <p:attrName>ppt_x</p:attrName>
                                        </p:attrNameLst>
                                      </p:cBhvr>
                                      <p:tavLst>
                                        <p:tav tm="0">
                                          <p:val>
                                            <p:strVal val="#ppt_x"/>
                                          </p:val>
                                        </p:tav>
                                        <p:tav tm="100000">
                                          <p:val>
                                            <p:strVal val="#ppt_x"/>
                                          </p:val>
                                        </p:tav>
                                      </p:tavLst>
                                    </p:anim>
                                    <p:anim calcmode="lin" valueType="num">
                                      <p:cBhvr additive="base">
                                        <p:cTn id="5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73402"/>
            <a:ext cx="12191999" cy="6931402"/>
          </a:xfrm>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49713" y="1690688"/>
            <a:ext cx="1624880" cy="2092888"/>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33846" y="3253145"/>
            <a:ext cx="1906901" cy="2528089"/>
          </a:xfrm>
          <a:prstGeom prst="rect">
            <a:avLst/>
          </a:prstGeom>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19581" y="3253145"/>
            <a:ext cx="1828812" cy="2528089"/>
          </a:xfrm>
          <a:prstGeom prst="rect">
            <a:avLst/>
          </a:prstGeom>
        </p:spPr>
      </p:pic>
      <p:pic>
        <p:nvPicPr>
          <p:cNvPr id="7" name="Рисунок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54998" y="515754"/>
            <a:ext cx="2668337" cy="1867836"/>
          </a:xfrm>
          <a:prstGeom prst="rect">
            <a:avLst/>
          </a:prstGeom>
        </p:spPr>
      </p:pic>
      <p:pic>
        <p:nvPicPr>
          <p:cNvPr id="8" name="Рисунок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45951" y="571902"/>
            <a:ext cx="2588126" cy="1811688"/>
          </a:xfrm>
          <a:prstGeom prst="rect">
            <a:avLst/>
          </a:prstGeom>
        </p:spPr>
      </p:pic>
      <p:pic>
        <p:nvPicPr>
          <p:cNvPr id="9" name="Рисунок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92884" y="2844677"/>
            <a:ext cx="1124228" cy="2654968"/>
          </a:xfrm>
          <a:prstGeom prst="rect">
            <a:avLst/>
          </a:prstGeom>
        </p:spPr>
      </p:pic>
      <p:pic>
        <p:nvPicPr>
          <p:cNvPr id="10" name="Рисунок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460336" y="4172161"/>
            <a:ext cx="1003634" cy="1820779"/>
          </a:xfrm>
          <a:prstGeom prst="rect">
            <a:avLst/>
          </a:prstGeom>
        </p:spPr>
      </p:pic>
      <p:pic>
        <p:nvPicPr>
          <p:cNvPr id="11" name="Рисунок 1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004004" y="3788800"/>
            <a:ext cx="1207113" cy="2130737"/>
          </a:xfrm>
          <a:prstGeom prst="rect">
            <a:avLst/>
          </a:prstGeom>
        </p:spPr>
      </p:pic>
      <p:sp>
        <p:nvSpPr>
          <p:cNvPr id="12" name="TextBox 11"/>
          <p:cNvSpPr txBox="1"/>
          <p:nvPr/>
        </p:nvSpPr>
        <p:spPr>
          <a:xfrm>
            <a:off x="8693381" y="571902"/>
            <a:ext cx="2903429" cy="2862322"/>
          </a:xfrm>
          <a:prstGeom prst="rect">
            <a:avLst/>
          </a:prstGeom>
          <a:noFill/>
        </p:spPr>
        <p:txBody>
          <a:bodyPr wrap="square" rtlCol="0">
            <a:spAutoFit/>
          </a:bodyPr>
          <a:lstStyle/>
          <a:p>
            <a:r>
              <a:rPr lang="ru-RU"/>
              <a:t>Самое любимое всеми произведение Носова – повести о Незнайке, трилогия удивительных приключений  коротышки в большой шляпе. «Приключения Незнайки и его друзей» , «Незнайка в Солнечном городе»  и «Незнайка на Луне». </a:t>
            </a:r>
            <a:endParaRPr lang="ru-RU" dirty="0"/>
          </a:p>
        </p:txBody>
      </p:sp>
    </p:spTree>
    <p:extLst>
      <p:ext uri="{BB962C8B-B14F-4D97-AF65-F5344CB8AC3E}">
        <p14:creationId xmlns:p14="http://schemas.microsoft.com/office/powerpoint/2010/main" val="208442202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1999" cy="6858000"/>
          </a:xfrm>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22669" y="481891"/>
            <a:ext cx="2067309" cy="2653673"/>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8823" y="1491038"/>
            <a:ext cx="2048267" cy="2783305"/>
          </a:xfrm>
          <a:prstGeom prst="rect">
            <a:avLst/>
          </a:prstGeom>
        </p:spPr>
      </p:pic>
      <p:pic>
        <p:nvPicPr>
          <p:cNvPr id="6" name="Рисунок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51173" y="782003"/>
            <a:ext cx="3457675" cy="2472238"/>
          </a:xfrm>
          <a:prstGeom prst="rect">
            <a:avLst/>
          </a:prstGeom>
        </p:spPr>
      </p:pic>
      <p:pic>
        <p:nvPicPr>
          <p:cNvPr id="7" name="Рисунок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60919" y="3252330"/>
            <a:ext cx="2369553" cy="3011487"/>
          </a:xfrm>
          <a:prstGeom prst="rect">
            <a:avLst/>
          </a:prstGeom>
        </p:spPr>
      </p:pic>
      <p:pic>
        <p:nvPicPr>
          <p:cNvPr id="8" name="Рисунок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44080" y="663326"/>
            <a:ext cx="2328207" cy="3184358"/>
          </a:xfrm>
          <a:prstGeom prst="rect">
            <a:avLst/>
          </a:prstGeom>
        </p:spPr>
      </p:pic>
      <p:pic>
        <p:nvPicPr>
          <p:cNvPr id="9" name="Рисунок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087015" y="3847684"/>
            <a:ext cx="3470860" cy="2355449"/>
          </a:xfrm>
          <a:prstGeom prst="rect">
            <a:avLst/>
          </a:prstGeom>
        </p:spPr>
      </p:pic>
      <p:sp>
        <p:nvSpPr>
          <p:cNvPr id="10" name="TextBox 9"/>
          <p:cNvSpPr txBox="1"/>
          <p:nvPr/>
        </p:nvSpPr>
        <p:spPr>
          <a:xfrm>
            <a:off x="4951173" y="3625516"/>
            <a:ext cx="3054329" cy="2554545"/>
          </a:xfrm>
          <a:prstGeom prst="rect">
            <a:avLst/>
          </a:prstGeom>
          <a:noFill/>
        </p:spPr>
        <p:txBody>
          <a:bodyPr wrap="square" rtlCol="0">
            <a:spAutoFit/>
          </a:bodyPr>
          <a:lstStyle/>
          <a:p>
            <a:r>
              <a:rPr lang="ru-RU" sz="1600" dirty="0"/>
              <a:t>Этот герой стал узнаваем благодаря талантливому художнику – Алексею  Лаптеву.  Это ему Незнайка впервые позволил себя нарисовать. И портрет получился настолько схож с оригиналом, что все последующие иллюстраторы лишь повторяли и обыгрывали созданный  Лаптевым образ</a:t>
            </a:r>
          </a:p>
        </p:txBody>
      </p:sp>
    </p:spTree>
    <p:extLst>
      <p:ext uri="{BB962C8B-B14F-4D97-AF65-F5344CB8AC3E}">
        <p14:creationId xmlns:p14="http://schemas.microsoft.com/office/powerpoint/2010/main" val="205386038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1999" cy="6858000"/>
          </a:xfrm>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87442" y="744784"/>
            <a:ext cx="2708108" cy="1891807"/>
          </a:xfrm>
          <a:prstGeom prst="rect">
            <a:avLst/>
          </a:prstGeom>
        </p:spPr>
      </p:pic>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0535" y="567296"/>
            <a:ext cx="2007337" cy="2629903"/>
          </a:xfrm>
          <a:prstGeom prst="rect">
            <a:avLst/>
          </a:prstGeom>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6680" y="3657809"/>
            <a:ext cx="2010267" cy="2569272"/>
          </a:xfrm>
          <a:prstGeom prst="rect">
            <a:avLst/>
          </a:prstGeom>
        </p:spPr>
      </p:pic>
      <p:pic>
        <p:nvPicPr>
          <p:cNvPr id="8" name="Рисунок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52536" y="3016251"/>
            <a:ext cx="2567806" cy="3175732"/>
          </a:xfrm>
          <a:prstGeom prst="rect">
            <a:avLst/>
          </a:prstGeom>
        </p:spPr>
      </p:pic>
      <p:pic>
        <p:nvPicPr>
          <p:cNvPr id="9" name="Рисунок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601822" y="540544"/>
            <a:ext cx="1983905" cy="2489200"/>
          </a:xfrm>
          <a:prstGeom prst="rect">
            <a:avLst/>
          </a:prstGeom>
        </p:spPr>
      </p:pic>
      <p:pic>
        <p:nvPicPr>
          <p:cNvPr id="10" name="Рисунок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301431" y="3197199"/>
            <a:ext cx="1951410" cy="3029882"/>
          </a:xfrm>
          <a:prstGeom prst="rect">
            <a:avLst/>
          </a:prstGeom>
        </p:spPr>
      </p:pic>
      <p:pic>
        <p:nvPicPr>
          <p:cNvPr id="11" name="Рисунок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574299" y="3329718"/>
            <a:ext cx="1937249" cy="3007895"/>
          </a:xfrm>
          <a:prstGeom prst="rect">
            <a:avLst/>
          </a:prstGeom>
        </p:spPr>
      </p:pic>
      <p:sp>
        <p:nvSpPr>
          <p:cNvPr id="7" name="TextBox 6"/>
          <p:cNvSpPr txBox="1"/>
          <p:nvPr/>
        </p:nvSpPr>
        <p:spPr>
          <a:xfrm>
            <a:off x="3208421" y="786063"/>
            <a:ext cx="2550695" cy="2053390"/>
          </a:xfrm>
          <a:prstGeom prst="rect">
            <a:avLst/>
          </a:prstGeom>
          <a:noFill/>
        </p:spPr>
        <p:txBody>
          <a:bodyPr wrap="square" rtlCol="0">
            <a:spAutoFit/>
          </a:bodyPr>
          <a:lstStyle/>
          <a:p>
            <a:r>
              <a:rPr lang="ru-RU"/>
              <a:t>Очень много талантливых иллюстраторов рисовали иллюстрации к рассказам Носова. Один из них  - Иван Семенов. </a:t>
            </a:r>
            <a:endParaRPr lang="ru-RU" dirty="0"/>
          </a:p>
        </p:txBody>
      </p:sp>
    </p:spTree>
    <p:extLst>
      <p:ext uri="{BB962C8B-B14F-4D97-AF65-F5344CB8AC3E}">
        <p14:creationId xmlns:p14="http://schemas.microsoft.com/office/powerpoint/2010/main" val="428948448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1999" cy="6888872"/>
          </a:xfrm>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2937" y="866274"/>
            <a:ext cx="1766260" cy="2077953"/>
          </a:xfrm>
          <a:prstGeom prst="rect">
            <a:avLst/>
          </a:prstGeom>
        </p:spPr>
      </p:pic>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89197" y="365125"/>
            <a:ext cx="2074125" cy="2087225"/>
          </a:xfrm>
          <a:prstGeom prst="rect">
            <a:avLst/>
          </a:prstGeom>
        </p:spPr>
      </p:pic>
      <p:pic>
        <p:nvPicPr>
          <p:cNvPr id="6" name="Рисунок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1410" y="1254375"/>
            <a:ext cx="2197968" cy="1831640"/>
          </a:xfrm>
          <a:prstGeom prst="rect">
            <a:avLst/>
          </a:prstGeom>
        </p:spPr>
      </p:pic>
      <p:pic>
        <p:nvPicPr>
          <p:cNvPr id="7" name="Рисунок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69378" y="506810"/>
            <a:ext cx="2007206" cy="1680932"/>
          </a:xfrm>
          <a:prstGeom prst="rect">
            <a:avLst/>
          </a:prstGeom>
        </p:spPr>
      </p:pic>
      <p:pic>
        <p:nvPicPr>
          <p:cNvPr id="8" name="Рисунок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849" y="4395536"/>
            <a:ext cx="1632361" cy="1680056"/>
          </a:xfrm>
          <a:prstGeom prst="rect">
            <a:avLst/>
          </a:prstGeom>
        </p:spPr>
      </p:pic>
      <p:pic>
        <p:nvPicPr>
          <p:cNvPr id="9" name="Рисунок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349612" y="3422468"/>
            <a:ext cx="1600190" cy="1734623"/>
          </a:xfrm>
          <a:prstGeom prst="rect">
            <a:avLst/>
          </a:prstGeom>
        </p:spPr>
      </p:pic>
      <p:pic>
        <p:nvPicPr>
          <p:cNvPr id="10" name="Рисунок 9"/>
          <p:cNvPicPr>
            <a:picLocks noChangeAspect="1"/>
          </p:cNvPicPr>
          <p:nvPr/>
        </p:nvPicPr>
        <p:blipFill rotWithShape="1">
          <a:blip r:embed="rId9" cstate="print">
            <a:extLst>
              <a:ext uri="{28A0092B-C50C-407E-A947-70E740481C1C}">
                <a14:useLocalDpi xmlns:a14="http://schemas.microsoft.com/office/drawing/2010/main" val="0"/>
              </a:ext>
            </a:extLst>
          </a:blip>
          <a:srcRect l="14531" r="14314"/>
          <a:stretch/>
        </p:blipFill>
        <p:spPr>
          <a:xfrm>
            <a:off x="4274921" y="4255562"/>
            <a:ext cx="1821078" cy="1919499"/>
          </a:xfrm>
          <a:prstGeom prst="rect">
            <a:avLst/>
          </a:prstGeom>
        </p:spPr>
      </p:pic>
      <p:pic>
        <p:nvPicPr>
          <p:cNvPr id="11" name="Рисунок 1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106544" y="3342327"/>
            <a:ext cx="2118179" cy="1814764"/>
          </a:xfrm>
          <a:prstGeom prst="rect">
            <a:avLst/>
          </a:prstGeom>
        </p:spPr>
      </p:pic>
      <p:sp>
        <p:nvSpPr>
          <p:cNvPr id="12" name="TextBox 11"/>
          <p:cNvSpPr txBox="1"/>
          <p:nvPr/>
        </p:nvSpPr>
        <p:spPr>
          <a:xfrm>
            <a:off x="8776585" y="1027906"/>
            <a:ext cx="2577216" cy="4524315"/>
          </a:xfrm>
          <a:prstGeom prst="rect">
            <a:avLst/>
          </a:prstGeom>
          <a:noFill/>
        </p:spPr>
        <p:txBody>
          <a:bodyPr wrap="square" rtlCol="0">
            <a:spAutoFit/>
          </a:bodyPr>
          <a:lstStyle/>
          <a:p>
            <a:r>
              <a:rPr lang="ru-RU"/>
              <a:t>Сегодня мы с вами вспомним рассказ Н.Носова «Живая шляпа»</a:t>
            </a:r>
          </a:p>
          <a:p>
            <a:r>
              <a:rPr lang="ru-RU"/>
              <a:t>Почему мальчики решили, что шляпа живая? Кто сидел под шляпой? Как его звали? Чем вооружились ребята против шляпы? Что тебе понравилось в рассказе больше всего? Какая пословица походят к рассказу «Живая шляпа»?(У страха глаза велики)</a:t>
            </a:r>
            <a:endParaRPr lang="ru-RU" dirty="0"/>
          </a:p>
        </p:txBody>
      </p:sp>
    </p:spTree>
    <p:extLst>
      <p:ext uri="{BB962C8B-B14F-4D97-AF65-F5344CB8AC3E}">
        <p14:creationId xmlns:p14="http://schemas.microsoft.com/office/powerpoint/2010/main" val="144521889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0"/>
            <a:ext cx="12191999" cy="6858000"/>
          </a:xfrm>
        </p:spPr>
      </p:pic>
      <p:pic>
        <p:nvPicPr>
          <p:cNvPr id="3" name="Рисунок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54923" y="998245"/>
            <a:ext cx="2217821" cy="1663366"/>
          </a:xfrm>
          <a:prstGeom prst="rect">
            <a:avLst/>
          </a:prstGeom>
        </p:spPr>
      </p:pic>
      <p:pic>
        <p:nvPicPr>
          <p:cNvPr id="5" name="Рисунок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99734" y="4394894"/>
            <a:ext cx="2357354" cy="1788767"/>
          </a:xfrm>
          <a:prstGeom prst="rect">
            <a:avLst/>
          </a:prstGeom>
        </p:spPr>
      </p:pic>
      <p:pic>
        <p:nvPicPr>
          <p:cNvPr id="6" name="Рисунок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57088" y="710474"/>
            <a:ext cx="2494547" cy="1870910"/>
          </a:xfrm>
          <a:prstGeom prst="rect">
            <a:avLst/>
          </a:prstGeom>
        </p:spPr>
      </p:pic>
      <p:pic>
        <p:nvPicPr>
          <p:cNvPr id="7" name="Рисунок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170735" y="1415127"/>
            <a:ext cx="2391612" cy="1793709"/>
          </a:xfrm>
          <a:prstGeom prst="rect">
            <a:avLst/>
          </a:prstGeom>
        </p:spPr>
      </p:pic>
      <p:pic>
        <p:nvPicPr>
          <p:cNvPr id="8" name="Рисунок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016455" y="2675203"/>
            <a:ext cx="2607593" cy="1955695"/>
          </a:xfrm>
          <a:prstGeom prst="rect">
            <a:avLst/>
          </a:prstGeom>
        </p:spPr>
      </p:pic>
      <p:pic>
        <p:nvPicPr>
          <p:cNvPr id="9" name="Рисунок 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996862" y="3991235"/>
            <a:ext cx="2739358" cy="1753189"/>
          </a:xfrm>
          <a:prstGeom prst="rect">
            <a:avLst/>
          </a:prstGeom>
        </p:spPr>
      </p:pic>
      <p:pic>
        <p:nvPicPr>
          <p:cNvPr id="10" name="v_trave_sidel_kuznechi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0134600" y="782638"/>
            <a:ext cx="609600" cy="609600"/>
          </a:xfrm>
          <a:prstGeom prst="rect">
            <a:avLst/>
          </a:prstGeom>
        </p:spPr>
      </p:pic>
      <p:sp>
        <p:nvSpPr>
          <p:cNvPr id="11" name="TextBox 10"/>
          <p:cNvSpPr txBox="1"/>
          <p:nvPr/>
        </p:nvSpPr>
        <p:spPr>
          <a:xfrm>
            <a:off x="962525" y="1281766"/>
            <a:ext cx="2692397" cy="4524315"/>
          </a:xfrm>
          <a:prstGeom prst="rect">
            <a:avLst/>
          </a:prstGeom>
          <a:noFill/>
        </p:spPr>
        <p:txBody>
          <a:bodyPr wrap="square" rtlCol="0">
            <a:spAutoFit/>
          </a:bodyPr>
          <a:lstStyle/>
          <a:p>
            <a:r>
              <a:rPr lang="ru-RU" sz="1600" dirty="0"/>
              <a:t>По произведениям Николая Носова создано много мультипликационных фильмов. Самые известные из них:  Бобик в гостях у Барбоса, Винтик и </a:t>
            </a:r>
            <a:r>
              <a:rPr lang="ru-RU" sz="1600" dirty="0" err="1"/>
              <a:t>Шпунтик</a:t>
            </a:r>
            <a:r>
              <a:rPr lang="ru-RU" sz="1600" dirty="0"/>
              <a:t> – веселые мастера, Незнайка в Солнечном городе (в 10 сериях), Незнайка на Луне, Незнайка учится. А самая известная песенка « В траве сидел кузнечик» написана специально для мультфильма « Приключения Незнайки», слова для этой песенки написал сам Николай Носов</a:t>
            </a:r>
          </a:p>
        </p:txBody>
      </p:sp>
    </p:spTree>
    <p:extLst>
      <p:ext uri="{BB962C8B-B14F-4D97-AF65-F5344CB8AC3E}">
        <p14:creationId xmlns:p14="http://schemas.microsoft.com/office/powerpoint/2010/main" val="183994526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2786"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0"/>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92786" fill="hold"/>
                                        <p:tgtEl>
                                          <p:spTgt spid="10"/>
                                        </p:tgtEl>
                                      </p:cBhvr>
                                    </p:cmd>
                                  </p:childTnLst>
                                </p:cTn>
                              </p:par>
                            </p:childTnLst>
                          </p:cTn>
                        </p:par>
                      </p:childTnLst>
                    </p:cTn>
                  </p:par>
                </p:childTnLst>
              </p:cTn>
              <p:nextCondLst>
                <p:cond evt="onClick" delay="0">
                  <p:tgtEl>
                    <p:spTgt spid="10"/>
                  </p:tgtEl>
                </p:cond>
              </p:nextCondLst>
            </p:seq>
            <p:audio>
              <p:cMediaNode vol="80000">
                <p:cTn id="12" fill="hold" display="0">
                  <p:stCondLst>
                    <p:cond delay="indefinite"/>
                  </p:stCondLst>
                  <p:endCondLst>
                    <p:cond evt="onStopAudio" delay="0">
                      <p:tgtEl>
                        <p:sldTgt/>
                      </p:tgtEl>
                    </p:cond>
                  </p:endCondLst>
                </p:cTn>
                <p:tgtEl>
                  <p:spTgt spid="10"/>
                </p:tgtEl>
              </p:cMediaNode>
            </p:audio>
          </p:childTnLst>
        </p:cTn>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TotalTime>
  <Words>587</Words>
  <Application>Microsoft Office PowerPoint</Application>
  <PresentationFormat>Широкоэкранный</PresentationFormat>
  <Paragraphs>14</Paragraphs>
  <Slides>10</Slides>
  <Notes>0</Notes>
  <HiddenSlides>0</HiddenSlides>
  <MMClips>1</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10</vt:i4>
      </vt:variant>
    </vt:vector>
  </HeadingPairs>
  <TitlesOfParts>
    <vt:vector size="14" baseType="lpstr">
      <vt:lpstr>Arial</vt:lpstr>
      <vt:lpstr>Calibri</vt:lpstr>
      <vt:lpstr>Calibri Light</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27</cp:revision>
  <dcterms:created xsi:type="dcterms:W3CDTF">2017-02-14T10:50:26Z</dcterms:created>
  <dcterms:modified xsi:type="dcterms:W3CDTF">2017-11-10T11:52:52Z</dcterms:modified>
</cp:coreProperties>
</file>